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9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88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88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39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18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87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03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21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92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58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36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C86E9-4ADE-4DAF-A72D-91D56487D068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A7A46-DB03-4439-B264-63F6970BE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15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49" y="644434"/>
            <a:ext cx="5816781" cy="325637"/>
          </a:xfrm>
        </p:spPr>
        <p:txBody>
          <a:bodyPr>
            <a:noAutofit/>
          </a:bodyPr>
          <a:lstStyle/>
          <a:p>
            <a:r>
              <a:rPr lang="de-DE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Anlage:</a:t>
            </a:r>
            <a:br>
              <a:rPr lang="de-DE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Beispiele für die Schlüsselung der Stunden der Basisleistung I</a:t>
            </a:r>
            <a:endParaRPr lang="de-DE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2084" y="1191162"/>
            <a:ext cx="5143500" cy="365760"/>
          </a:xfrm>
        </p:spPr>
        <p:txBody>
          <a:bodyPr>
            <a:normAutofit/>
          </a:bodyPr>
          <a:lstStyle/>
          <a:p>
            <a:r>
              <a:rPr lang="de-DE" sz="13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Modell</a:t>
            </a:r>
            <a:r>
              <a:rPr lang="de-DE" sz="1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 Zusatzkraft</a:t>
            </a:r>
            <a:endParaRPr lang="de-DE" sz="1400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00319" y="1487395"/>
            <a:ext cx="5885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Beispiel: 2 Kinder mit Basisleistung I, Fachkraft nach Personalverordnung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14350" y="2191595"/>
            <a:ext cx="1461606" cy="58347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Insgesamt 27 </a:t>
            </a:r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tunden aus der BL I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352332" y="1930350"/>
            <a:ext cx="1321808" cy="44725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18,12 Stunden </a:t>
            </a:r>
          </a:p>
          <a:p>
            <a:pPr algn="ctr"/>
            <a:r>
              <a:rPr lang="de-DE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KiBiz</a:t>
            </a:r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-finanziert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352331" y="2507113"/>
            <a:ext cx="1321810" cy="3895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8,88 Stunden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EGH-finanziert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Pfeil nach rechts 9"/>
          <p:cNvSpPr/>
          <p:nvPr/>
        </p:nvSpPr>
        <p:spPr>
          <a:xfrm rot="-900000">
            <a:off x="2038702" y="2173192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Pfeil nach rechts 10"/>
          <p:cNvSpPr/>
          <p:nvPr/>
        </p:nvSpPr>
        <p:spPr>
          <a:xfrm rot="900000">
            <a:off x="2056537" y="2503919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3729014" y="2010163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3719862" y="2596212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177840" y="5473336"/>
            <a:ext cx="339067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Modell Gruppenstärkenabsenkung</a:t>
            </a:r>
            <a:endParaRPr lang="de-DE" sz="1300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2892" y="5809100"/>
            <a:ext cx="594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Beispiel: 3 Kinder mit Basisleistung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I, Fachkraft nach 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Personalverordnung 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514349" y="6472988"/>
            <a:ext cx="1491766" cy="58347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Insgesamt 22,11 </a:t>
            </a:r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tunden aus der BL I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352330" y="6265094"/>
            <a:ext cx="1303975" cy="426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4,92 Stunden </a:t>
            </a:r>
          </a:p>
          <a:p>
            <a:pPr algn="ctr"/>
            <a:r>
              <a:rPr lang="de-DE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KiBiz</a:t>
            </a:r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-finanziert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352330" y="6830040"/>
            <a:ext cx="1303975" cy="426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17,19 Stunden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EGH-finanziert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4033068" y="6256520"/>
            <a:ext cx="1061169" cy="426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453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4020564" y="6830040"/>
            <a:ext cx="1061367" cy="426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436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 rot="-900000">
            <a:off x="2059889" y="8336467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Pfeil nach rechts 21"/>
          <p:cNvSpPr/>
          <p:nvPr/>
        </p:nvSpPr>
        <p:spPr>
          <a:xfrm rot="900000">
            <a:off x="2056537" y="6821230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Pfeil nach rechts 22"/>
          <p:cNvSpPr/>
          <p:nvPr/>
        </p:nvSpPr>
        <p:spPr>
          <a:xfrm>
            <a:off x="3722313" y="6337433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3726016" y="6969726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18546" y="3458351"/>
            <a:ext cx="6391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Beispiel: 2 Kinder mit 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Basisleistung 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I, Ausnahmegenehmigung Ergänzungskraft,</a:t>
            </a:r>
          </a:p>
          <a:p>
            <a:r>
              <a:rPr lang="de-DE" sz="12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mit 3-jähriger Berufserfahrung und 160 Std. Fortbildung</a:t>
            </a:r>
            <a:endParaRPr lang="de-DE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514350" y="4430121"/>
            <a:ext cx="1461606" cy="58347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Insgesamt 27 </a:t>
            </a:r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tunden aus der BL I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4035922" y="1943375"/>
            <a:ext cx="1061367" cy="4472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453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Abgerundetes Rechteck 36"/>
          <p:cNvSpPr/>
          <p:nvPr/>
        </p:nvSpPr>
        <p:spPr>
          <a:xfrm>
            <a:off x="4033068" y="2510679"/>
            <a:ext cx="1061367" cy="4472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436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2334497" y="4185834"/>
            <a:ext cx="1321808" cy="44725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18,12 Stunden </a:t>
            </a:r>
          </a:p>
          <a:p>
            <a:pPr algn="ctr"/>
            <a:r>
              <a:rPr lang="de-DE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KiBiz</a:t>
            </a:r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-finanziert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2352330" y="4759011"/>
            <a:ext cx="1321810" cy="3895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8,88 Stunden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EGH-finanziert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Pfeil nach rechts 39"/>
          <p:cNvSpPr/>
          <p:nvPr/>
        </p:nvSpPr>
        <p:spPr>
          <a:xfrm rot="-900000">
            <a:off x="2030932" y="4425671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Pfeil nach rechts 40"/>
          <p:cNvSpPr/>
          <p:nvPr/>
        </p:nvSpPr>
        <p:spPr>
          <a:xfrm rot="900000">
            <a:off x="2038702" y="4752787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Pfeil nach rechts 41"/>
          <p:cNvSpPr/>
          <p:nvPr/>
        </p:nvSpPr>
        <p:spPr>
          <a:xfrm>
            <a:off x="3729014" y="4843710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Pfeil nach rechts 42"/>
          <p:cNvSpPr/>
          <p:nvPr/>
        </p:nvSpPr>
        <p:spPr>
          <a:xfrm>
            <a:off x="3720658" y="4251264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5436256" y="4185834"/>
            <a:ext cx="1187091" cy="4472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Ausbildung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351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5426179" y="4763976"/>
            <a:ext cx="1197168" cy="4472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Ausbildung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323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Pfeil nach rechts 45"/>
          <p:cNvSpPr/>
          <p:nvPr/>
        </p:nvSpPr>
        <p:spPr>
          <a:xfrm>
            <a:off x="5136430" y="4836231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Pfeil nach rechts 46"/>
          <p:cNvSpPr/>
          <p:nvPr/>
        </p:nvSpPr>
        <p:spPr>
          <a:xfrm>
            <a:off x="5130363" y="4277174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4026551" y="4185834"/>
            <a:ext cx="1061367" cy="4472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453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9" name="Abgerundetes Rechteck 48"/>
          <p:cNvSpPr/>
          <p:nvPr/>
        </p:nvSpPr>
        <p:spPr>
          <a:xfrm>
            <a:off x="4019476" y="4754490"/>
            <a:ext cx="1061367" cy="4472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436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60736" y="7616835"/>
            <a:ext cx="6120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Beispiel: 3 </a:t>
            </a:r>
            <a:r>
              <a:rPr lang="de-DE" sz="1200" smtClean="0">
                <a:latin typeface="Verdana" panose="020B0604030504040204" pitchFamily="34" charset="0"/>
                <a:ea typeface="Verdana" panose="020B0604030504040204" pitchFamily="34" charset="0"/>
              </a:rPr>
              <a:t>Kinder </a:t>
            </a:r>
            <a:r>
              <a:rPr lang="de-DE" sz="1200" smtClean="0">
                <a:latin typeface="Verdana" panose="020B0604030504040204" pitchFamily="34" charset="0"/>
                <a:ea typeface="Verdana" panose="020B0604030504040204" pitchFamily="34" charset="0"/>
              </a:rPr>
              <a:t>Basisleistung 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I, Ausnahmegenehmigung für </a:t>
            </a:r>
            <a:r>
              <a:rPr lang="de-DE" sz="12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Nichtfachkraft</a:t>
            </a:r>
            <a:endParaRPr lang="de-DE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14349" y="8315689"/>
            <a:ext cx="1477332" cy="58347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Insgesamt 22,11 </a:t>
            </a:r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tunden aus der BL I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2" name="Pfeil nach rechts 51"/>
          <p:cNvSpPr/>
          <p:nvPr/>
        </p:nvSpPr>
        <p:spPr>
          <a:xfrm rot="900000">
            <a:off x="2058950" y="8653769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Pfeil nach rechts 52"/>
          <p:cNvSpPr/>
          <p:nvPr/>
        </p:nvSpPr>
        <p:spPr>
          <a:xfrm rot="-900000">
            <a:off x="2053361" y="6467194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2361247" y="8162594"/>
            <a:ext cx="1303975" cy="426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4,92 Stunden </a:t>
            </a:r>
          </a:p>
          <a:p>
            <a:pPr algn="ctr"/>
            <a:r>
              <a:rPr lang="de-DE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KiBiz</a:t>
            </a:r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-finanziert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5" name="Abgerundetes Rechteck 54"/>
          <p:cNvSpPr/>
          <p:nvPr/>
        </p:nvSpPr>
        <p:spPr>
          <a:xfrm>
            <a:off x="2349156" y="8711326"/>
            <a:ext cx="1303975" cy="426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17,19 Stunden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EGH-finanziert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6" name="Pfeil nach rechts 55"/>
          <p:cNvSpPr/>
          <p:nvPr/>
        </p:nvSpPr>
        <p:spPr>
          <a:xfrm>
            <a:off x="3720657" y="8773116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7" name="Pfeil nach rechts 56"/>
          <p:cNvSpPr/>
          <p:nvPr/>
        </p:nvSpPr>
        <p:spPr>
          <a:xfrm>
            <a:off x="3729014" y="8270086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8" name="Abgerundetes Rechteck 57"/>
          <p:cNvSpPr/>
          <p:nvPr/>
        </p:nvSpPr>
        <p:spPr>
          <a:xfrm>
            <a:off x="5455022" y="8696203"/>
            <a:ext cx="1168325" cy="44184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Ausbildung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371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9" name="Pfeil nach rechts 58"/>
          <p:cNvSpPr/>
          <p:nvPr/>
        </p:nvSpPr>
        <p:spPr>
          <a:xfrm>
            <a:off x="5130363" y="8807120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0" name="Abgerundetes Rechteck 59"/>
          <p:cNvSpPr/>
          <p:nvPr/>
        </p:nvSpPr>
        <p:spPr>
          <a:xfrm>
            <a:off x="4026550" y="8696202"/>
            <a:ext cx="1061367" cy="4472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436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4029538" y="8165053"/>
            <a:ext cx="1061169" cy="426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Schlüssel 450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2" name="Pfeil nach rechts 61"/>
          <p:cNvSpPr/>
          <p:nvPr/>
        </p:nvSpPr>
        <p:spPr>
          <a:xfrm>
            <a:off x="5137882" y="8263719"/>
            <a:ext cx="269966" cy="235131"/>
          </a:xfrm>
          <a:prstGeom prst="rightArrow">
            <a:avLst>
              <a:gd name="adj1" fmla="val 50000"/>
              <a:gd name="adj2" fmla="val 53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5455023" y="8169915"/>
            <a:ext cx="1174216" cy="41939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Ausbildung Schlüssel 370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Office PowerPoint</Application>
  <PresentationFormat>A4-Papier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</vt:lpstr>
      <vt:lpstr>Anlage: Beispiele für die Schlüsselung der Stunden der Basisleistung I</vt:lpstr>
    </vt:vector>
  </TitlesOfParts>
  <Company>LVR-Infokom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Beispiele für die Schlüsselung der Stunden der Basisleistung I</dc:title>
  <dc:creator>Krause, Anja (Dez. 4)</dc:creator>
  <cp:lastModifiedBy>Schwarzer, Luca Andreas</cp:lastModifiedBy>
  <cp:revision>16</cp:revision>
  <dcterms:created xsi:type="dcterms:W3CDTF">2024-03-12T07:06:33Z</dcterms:created>
  <dcterms:modified xsi:type="dcterms:W3CDTF">2024-04-16T09:42:23Z</dcterms:modified>
</cp:coreProperties>
</file>